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D1B51-D7AA-4221-85C3-E1DF1473FFC7}" v="20" dt="2025-04-04T04:29:01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>
        <p:scale>
          <a:sx n="59" d="100"/>
          <a:sy n="59" d="100"/>
        </p:scale>
        <p:origin x="11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23D7-6F94-075F-B9C0-3C902D8F0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0FCD3-A848-1B4F-9768-4CAE7B0B8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5172-4740-1A79-E2AB-C5E3333E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B4A7-851E-AC10-E52D-C21E2BE4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14BF1-24A2-7E3E-EA2B-BAF6B652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35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B336-8CDC-0942-7F27-78D2D9D9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ED2FF-02E8-911A-1735-88CDB71F6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4A190-25A8-6856-D394-F0C71E50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E745-DCEE-AE7C-A20B-24BB1363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032ED-25B6-41CC-6925-580C760F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14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D8880-D53C-61B8-B86A-9B2098007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4031B-5D4E-D526-B734-4D84805F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5217C-4A87-7D7D-A0AD-A347C19F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F3D39-5680-25F1-8AF3-DEA3BB72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77A4-26D3-E433-0F61-006E1707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8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FABF-838C-D19F-3C88-FA801234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B43E-5981-1495-7855-FD0D26642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D7BD4-2E68-63BE-6603-4C0F7785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921A-BA86-A1AB-6E0E-B459B820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E780E-DACE-0321-38DA-CA2F5D3C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85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C42B-269F-2B19-7F2C-B759BB18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E04A1-75BE-AF17-BFEA-1717ED30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E489-5FEB-B519-8189-D44F6FFD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237D0-DAB4-D464-1139-3F7F1191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21EC-62C5-0EDC-516F-03EBDA6D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0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D534-0207-DE94-83A7-6A29A1C8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69AD-6A51-FCA4-708D-C8BF9B538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F6A3D-8933-0F37-0428-DB0421BA2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3A5AB-0036-FF21-E8E2-2BC04BDC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64D8F-2C26-6E95-0588-DBC5A730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C57A5-FBAB-9F71-491A-1A156B68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73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57E9-CFE6-F4B4-62DA-0DA51052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89EF3-8C4F-2938-7AD3-B849CF00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B70C8-B696-F802-1B86-22716C464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6E875-8618-5A15-F948-341DF5921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C02F6-2104-39E6-1173-2577ACD2E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E5856-868A-5164-4E57-223AC1A8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7710D-F0E1-7B9F-BDEF-BB34B4C0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08AD1-C219-4AA9-45BC-39988136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63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B0F6-B477-CB41-794F-8A58DDA6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4E654-8DC7-C448-0806-1E9D0F92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AEF5A-3C8B-0C82-D112-AB8B0ACB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003B6-B8A8-224F-19E0-53095BE3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50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25024-DCE6-9C63-B8AF-5470E17A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D6D8B-D8FB-5D59-944D-3E1B16AA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AB3FF-637A-9680-FDAC-7F9CB1B7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42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F1A2-0C15-C48C-38ED-AFD8B5D3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4F59-83B6-1411-B0C8-7C126948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55FA2-81CE-2DC5-DF59-A78BB5918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AFAC5-8EB8-F924-43F3-0FF6A907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3C6C9-F2C2-44FA-BDE2-31C07B22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B8554-978E-4820-A68C-0E43EBA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53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A672-8CFD-19E3-ECC9-47126C0C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B8123-29ED-2647-0A88-67B77A71A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6B184-A3F5-F2E1-C9FD-6EED0CC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9576D-49E7-288E-CB52-FBE45424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5C7EB-6969-C686-DCEE-067D26F2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6E176-C0D0-14E4-91FC-093CA187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30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787FA-ECD1-DE87-13C9-6B58A951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2D33-4145-15B8-FF82-5E6DEA9A6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CD2F1-F678-A87B-30C6-9E3AE716A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CC96-ECEA-4F7A-8C90-9FD6E6C359E4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70384-CC63-A15D-D322-A68E6A1CD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8135-18C7-FE6D-6599-E0A3A0A70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54DA-EE33-4638-8812-5086915AA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88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/>
        </p:nvSpPr>
        <p:spPr>
          <a:xfrm>
            <a:off x="1524000" y="1882630"/>
            <a:ext cx="9144000" cy="1790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(AI101B)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/>
        </p:nvSpPr>
        <p:spPr>
          <a:xfrm>
            <a:off x="1524000" y="4006148"/>
            <a:ext cx="9144000" cy="1746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 Tac Toe(</a:t>
            </a:r>
            <a:r>
              <a:rPr lang="en" sz="22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IBM Plex Sans"/>
                <a:cs typeface="Times New Roman" panose="02020603050405020304" pitchFamily="18" charset="0"/>
              </a:rPr>
              <a:t>Exploring AI in Strategy Games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Arun Kumar(202410116100043)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Ayushi Saran Singh(202410116100048)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Akanksha Dwivedi(202410116100012)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Anshu Patel(202410116100034)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078042" y="5468524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Apoorv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jain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13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3B53C2-1491-7A56-2344-47C953DD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601"/>
            <a:ext cx="12192000" cy="83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3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A5CDC1-45A4-0B15-FDBD-CE388472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9" t="-3840" r="7531" b="3840"/>
          <a:stretch/>
        </p:blipFill>
        <p:spPr>
          <a:xfrm>
            <a:off x="6553201" y="1049714"/>
            <a:ext cx="5638800" cy="58444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B12D0-5AF3-F37C-3E6F-D86EC79AD3F7}"/>
              </a:ext>
            </a:extLst>
          </p:cNvPr>
          <p:cNvSpPr txBox="1"/>
          <p:nvPr/>
        </p:nvSpPr>
        <p:spPr>
          <a:xfrm>
            <a:off x="851360" y="1740809"/>
            <a:ext cx="6959600" cy="442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Tic-Tac-Toe?</a:t>
            </a:r>
            <a:endParaRPr lang="en-US" sz="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3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classic 3x3 grid-based strategy game.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Players take turns marking ‘X’ or ‘O’.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goal: get three in a row to win.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this project:</a:t>
            </a:r>
          </a:p>
          <a:p>
            <a:pPr algn="l">
              <a:lnSpc>
                <a:spcPct val="150000"/>
              </a:lnSpc>
            </a:pPr>
            <a:endParaRPr lang="en-US" sz="3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Gameplay </a:t>
            </a:r>
            <a:endParaRPr lang="en-IN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Minimax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Decision-Making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Game Development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9FB94-08B4-14F2-D338-BD90421CA530}"/>
              </a:ext>
            </a:extLst>
          </p:cNvPr>
          <p:cNvSpPr txBox="1"/>
          <p:nvPr/>
        </p:nvSpPr>
        <p:spPr>
          <a:xfrm>
            <a:off x="4563533" y="263340"/>
            <a:ext cx="3247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2000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D0553-5284-4399-7B0D-6FB2F5CBEA9C}"/>
              </a:ext>
            </a:extLst>
          </p:cNvPr>
          <p:cNvSpPr txBox="1"/>
          <p:nvPr/>
        </p:nvSpPr>
        <p:spPr>
          <a:xfrm>
            <a:off x="4131733" y="232562"/>
            <a:ext cx="485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B9EA3-D4A0-328B-448B-505128A51B15}"/>
              </a:ext>
            </a:extLst>
          </p:cNvPr>
          <p:cNvSpPr txBox="1"/>
          <p:nvPr/>
        </p:nvSpPr>
        <p:spPr>
          <a:xfrm>
            <a:off x="5008880" y="1796626"/>
            <a:ext cx="6283960" cy="350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 of Project: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Console-based / GUI-based / AI-powered (minmax algorithm).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core game logic and user interaction.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opponent for single-player mode.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users, beginners in programming, and AI enthusiasts.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175;p29">
            <a:extLst>
              <a:ext uri="{FF2B5EF4-FFF2-40B4-BE49-F238E27FC236}">
                <a16:creationId xmlns:a16="http://schemas.microsoft.com/office/drawing/2014/main" id="{79C7F4FB-9282-63C3-9E31-130CD4EDEB8B}"/>
              </a:ext>
            </a:extLst>
          </p:cNvPr>
          <p:cNvPicPr/>
          <p:nvPr/>
        </p:nvPicPr>
        <p:blipFill>
          <a:blip r:embed="rId2"/>
          <a:srcRect l="24235" t="2763" r="34001"/>
          <a:stretch/>
        </p:blipFill>
        <p:spPr>
          <a:xfrm>
            <a:off x="428686" y="1255776"/>
            <a:ext cx="4385187" cy="560222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70978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5FA957-7BB3-EBF4-1072-F6B44B28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91"/>
          <a:stretch/>
        </p:blipFill>
        <p:spPr>
          <a:xfrm>
            <a:off x="7247467" y="1234565"/>
            <a:ext cx="4944533" cy="5623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E162D-1A36-37AE-2BCA-361EFD920DBB}"/>
              </a:ext>
            </a:extLst>
          </p:cNvPr>
          <p:cNvSpPr txBox="1"/>
          <p:nvPr/>
        </p:nvSpPr>
        <p:spPr>
          <a:xfrm>
            <a:off x="778933" y="1611406"/>
            <a:ext cx="68241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Rules: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players take turns placing ‘X’ or ‘O’.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player to align three marks in a row (horizontal, vertical, or diagonal) wins.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all squares are filled with no winner, it’s a draw.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 &amp; Validations :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Players can only select empty cells.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Turn-based system ensures proper gameplay flow.</a:t>
            </a:r>
          </a:p>
          <a:p>
            <a:pPr algn="just"/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Gameplay  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Players must strategically place their marks to form a winning line while preventing their opponent from winning.</a:t>
            </a:r>
          </a:p>
          <a:p>
            <a:endParaRPr lang="en-US" sz="2400" b="0" i="0" dirty="0">
              <a:effectLst/>
              <a:latin typeface="ui-sans-serif"/>
            </a:endParaRP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AB387-7F79-5C6D-9687-C0932E390FC3}"/>
              </a:ext>
            </a:extLst>
          </p:cNvPr>
          <p:cNvSpPr txBox="1"/>
          <p:nvPr/>
        </p:nvSpPr>
        <p:spPr>
          <a:xfrm>
            <a:off x="2810933" y="232562"/>
            <a:ext cx="6908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 Rules and </a:t>
            </a:r>
            <a:r>
              <a:rPr lang="en" sz="4400" b="1" spc="-1" dirty="0">
                <a:solidFill>
                  <a:schemeClr val="dk1"/>
                </a:solidFill>
                <a:latin typeface="Aboreto"/>
                <a:cs typeface="Times New Roman" panose="02020603050405020304" pitchFamily="18" charset="0"/>
              </a:rPr>
              <a:t>M</a:t>
            </a:r>
            <a:r>
              <a:rPr lang="en" sz="4400" b="1" strike="noStrike" spc="-1" dirty="0">
                <a:solidFill>
                  <a:schemeClr val="dk1"/>
                </a:solidFill>
                <a:latin typeface="Aboreto"/>
                <a:ea typeface="Aboreto"/>
              </a:rPr>
              <a:t>echanics</a:t>
            </a:r>
            <a:endParaRPr lang="en-US" sz="4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4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>
            <a:spLocks noGrp="1"/>
          </p:cNvSpPr>
          <p:nvPr/>
        </p:nvSpPr>
        <p:spPr>
          <a:xfrm>
            <a:off x="0" y="-18482"/>
            <a:ext cx="12192000" cy="1258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AI Decision Process</a:t>
            </a:r>
          </a:p>
        </p:txBody>
      </p:sp>
      <p:pic>
        <p:nvPicPr>
          <p:cNvPr id="6" name="Picture 5" descr="The Fascinating History of Tic Tac Toe ...">
            <a:extLst>
              <a:ext uri="{FF2B5EF4-FFF2-40B4-BE49-F238E27FC236}">
                <a16:creationId xmlns:a16="http://schemas.microsoft.com/office/drawing/2014/main" id="{2DDF0E0B-6D98-30F3-A0D5-3061FFCF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02" y="1240469"/>
            <a:ext cx="4338698" cy="56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18CE395D-16ED-072F-46C3-8E9B251F0998}"/>
              </a:ext>
            </a:extLst>
          </p:cNvPr>
          <p:cNvSpPr txBox="1"/>
          <p:nvPr/>
        </p:nvSpPr>
        <p:spPr>
          <a:xfrm>
            <a:off x="1018731" y="1825935"/>
            <a:ext cx="635507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Analyzing Board States:</a:t>
            </a:r>
            <a:r>
              <a:rPr lang="en-US" sz="2000" b="0" i="0" dirty="0">
                <a:effectLst/>
                <a:latin typeface="ui-sans-serif"/>
              </a:rPr>
              <a:t> </a:t>
            </a:r>
          </a:p>
          <a:p>
            <a:pPr lvl="1"/>
            <a:r>
              <a:rPr lang="en-US" sz="2000" b="0" i="0" dirty="0">
                <a:effectLst/>
                <a:latin typeface="ui-sans-serif"/>
              </a:rPr>
              <a:t>This means looking at the current Tic Tac Toe board and understanding where the marks ('X' or 'O') are placed.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ui-sans-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Generating Possible Moves:</a:t>
            </a:r>
            <a:r>
              <a:rPr lang="en-US" sz="2000" b="0" i="0" dirty="0">
                <a:effectLst/>
                <a:latin typeface="ui-sans-serif"/>
              </a:rPr>
              <a:t> </a:t>
            </a:r>
            <a:endParaRPr lang="en-US" sz="2000" dirty="0">
              <a:latin typeface="ui-sans-serif"/>
            </a:endParaRPr>
          </a:p>
          <a:p>
            <a:pPr lvl="1"/>
            <a:r>
              <a:rPr lang="en-US" sz="2000" b="0" i="0" dirty="0">
                <a:effectLst/>
                <a:latin typeface="ui-sans-serif"/>
              </a:rPr>
              <a:t>After analyzing the board, the AI or player thinks about all the different moves they can make.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ui-sans-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Selecting the Optimal Move:</a:t>
            </a:r>
            <a:r>
              <a:rPr lang="en-US" sz="2000" b="0" i="0" dirty="0">
                <a:effectLst/>
                <a:latin typeface="ui-sans-serif"/>
              </a:rPr>
              <a:t> </a:t>
            </a:r>
          </a:p>
          <a:p>
            <a:pPr lvl="1" algn="just"/>
            <a:r>
              <a:rPr lang="en-US" sz="2000" b="0" i="0" dirty="0">
                <a:effectLst/>
                <a:latin typeface="ui-sans-serif"/>
              </a:rPr>
              <a:t>Once all possible moves are considered, the best move is chosen. This is the move that gives the player the best chance of winning or stopping the opponent from winning.</a:t>
            </a:r>
          </a:p>
          <a:p>
            <a:pPr lvl="1" algn="just"/>
            <a:endParaRPr lang="en-IN" sz="2000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12522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7FD491-CAD3-3CB4-E699-C19EBBF7D99A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58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Minimax Algorithm</a:t>
            </a:r>
          </a:p>
        </p:txBody>
      </p:sp>
      <p:sp>
        <p:nvSpPr>
          <p:cNvPr id="9" name="PlaceHolder 2">
            <a:extLst>
              <a:ext uri="{FF2B5EF4-FFF2-40B4-BE49-F238E27FC236}">
                <a16:creationId xmlns:a16="http://schemas.microsoft.com/office/drawing/2014/main" id="{AC14D36E-73BD-D3BD-6689-EDFD66D95ABD}"/>
              </a:ext>
            </a:extLst>
          </p:cNvPr>
          <p:cNvSpPr txBox="1">
            <a:spLocks/>
          </p:cNvSpPr>
          <p:nvPr/>
        </p:nvSpPr>
        <p:spPr>
          <a:xfrm>
            <a:off x="981587" y="1638716"/>
            <a:ext cx="10228826" cy="4833257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91440" rIns="91440" bIns="91440" rtlCol="0" anchor="t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decision-making algorithm used in game theory.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vs. Human: AI maximizes its score, Human minimizes it.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all possible game states and selects the best move.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Minimax Works</a:t>
            </a:r>
          </a:p>
          <a:p>
            <a:pPr>
              <a:lnSpc>
                <a:spcPct val="160000"/>
              </a:lnSpc>
            </a:pPr>
            <a:endParaRPr lang="en-I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explores all possible moves.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Assigns values to different game states:</a:t>
            </a:r>
          </a:p>
          <a:p>
            <a:pPr marL="914400" lvl="1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Win = +10</a:t>
            </a:r>
          </a:p>
          <a:p>
            <a:pPr marL="914400" lvl="1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Lose = -10</a:t>
            </a:r>
          </a:p>
          <a:p>
            <a:pPr marL="914400" lvl="1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Draw = 0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calculates the best move.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Selects the move that maximizes AI's chance of winning.</a:t>
            </a:r>
          </a:p>
          <a:p>
            <a:pPr>
              <a:lnSpc>
                <a:spcPct val="160000"/>
              </a:lnSpc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2" descr="Generated image">
            <a:extLst>
              <a:ext uri="{FF2B5EF4-FFF2-40B4-BE49-F238E27FC236}">
                <a16:creationId xmlns:a16="http://schemas.microsoft.com/office/drawing/2014/main" id="{322F8BF9-8548-62BD-0249-2F86F1D22A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89807-F77D-A524-5824-845D0EF1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581"/>
          <a:stretch/>
        </p:blipFill>
        <p:spPr>
          <a:xfrm>
            <a:off x="6830050" y="1638717"/>
            <a:ext cx="4790182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270B73-EB03-9222-F7E5-B44DDD409D90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58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Adding Alpha-Beta Pruning (Optimization)</a:t>
            </a:r>
            <a:endParaRPr lang="en-US" b="1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70424C3-10EB-A72A-5C5E-D564495E9114}"/>
              </a:ext>
            </a:extLst>
          </p:cNvPr>
          <p:cNvSpPr>
            <a:spLocks noGrp="1"/>
          </p:cNvSpPr>
          <p:nvPr/>
        </p:nvSpPr>
        <p:spPr>
          <a:xfrm>
            <a:off x="1051296" y="2288796"/>
            <a:ext cx="10589341" cy="410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Improves Minimax by eliminating unnecessary searches.</a:t>
            </a:r>
          </a:p>
          <a:p>
            <a:r>
              <a:rPr lang="en-US" sz="2800" dirty="0"/>
              <a:t> Alpha → Best value AI can achieve.</a:t>
            </a:r>
          </a:p>
          <a:p>
            <a:r>
              <a:rPr lang="en-US" sz="2800" dirty="0"/>
              <a:t> Beta → Best value opponent can achieve.</a:t>
            </a:r>
          </a:p>
          <a:p>
            <a:r>
              <a:rPr lang="en-US" sz="2800" dirty="0"/>
              <a:t> Pruning occurs when a move is worse than an already evaluated option.</a:t>
            </a:r>
          </a:p>
          <a:p>
            <a:pPr marL="0" indent="0">
              <a:buNone/>
              <a:tabLst>
                <a:tab pos="457200" algn="l"/>
              </a:tabLst>
            </a:pPr>
            <a:endParaRPr lang="en-IN" sz="2400" b="1" dirty="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7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E378-720A-DE7B-19BB-736A959A9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71D3FF4-855C-A317-936E-1CA113829547}"/>
              </a:ext>
            </a:extLst>
          </p:cNvPr>
          <p:cNvSpPr>
            <a:spLocks noGrp="1"/>
          </p:cNvSpPr>
          <p:nvPr/>
        </p:nvSpPr>
        <p:spPr>
          <a:xfrm>
            <a:off x="1319684" y="2130252"/>
            <a:ext cx="3674347" cy="307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Board as a 3x3 matrix (list of lists).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Example: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['X', 'O', 'X']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['O', 'X', 'O']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[' ', ' ', ' ‘]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1401A3-3948-4147-3AEF-34640B41015C}"/>
              </a:ext>
            </a:extLst>
          </p:cNvPr>
          <p:cNvSpPr>
            <a:spLocks noGrp="1"/>
          </p:cNvSpPr>
          <p:nvPr/>
        </p:nvSpPr>
        <p:spPr>
          <a:xfrm>
            <a:off x="0" y="-3174"/>
            <a:ext cx="12192000" cy="1246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/>
              <a:t>                      Tic-Tac-Toe Board Representation</a:t>
            </a:r>
            <a:endParaRPr lang="en-IN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216;p32">
            <a:extLst>
              <a:ext uri="{FF2B5EF4-FFF2-40B4-BE49-F238E27FC236}">
                <a16:creationId xmlns:a16="http://schemas.microsoft.com/office/drawing/2014/main" id="{4857658D-999E-087E-65D1-8E84EC82C5D5}"/>
              </a:ext>
            </a:extLst>
          </p:cNvPr>
          <p:cNvPicPr/>
          <p:nvPr/>
        </p:nvPicPr>
        <p:blipFill>
          <a:blip r:embed="rId2"/>
          <a:srcRect l="23918" r="34319" b="3138"/>
          <a:stretch/>
        </p:blipFill>
        <p:spPr>
          <a:xfrm>
            <a:off x="7895303" y="1243013"/>
            <a:ext cx="4296697" cy="561498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93515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34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/>
            </a:br>
            <a:r>
              <a:rPr lang="en-US" b="1" dirty="0"/>
              <a:t>        Conclusion: The Enduring Appeal of Tic-Tac-Toe</a:t>
            </a:r>
            <a:br>
              <a:rPr lang="en-US" b="1" dirty="0"/>
            </a:b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632FF72-3A95-498C-753E-27CA2AED6BE5}"/>
              </a:ext>
            </a:extLst>
          </p:cNvPr>
          <p:cNvSpPr>
            <a:spLocks noGrp="1"/>
          </p:cNvSpPr>
          <p:nvPr/>
        </p:nvSpPr>
        <p:spPr>
          <a:xfrm>
            <a:off x="592393" y="2069408"/>
            <a:ext cx="62705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57200" algn="l"/>
              </a:tabLst>
            </a:pPr>
            <a:endParaRPr lang="en-US" sz="2400" dirty="0"/>
          </a:p>
          <a:p>
            <a:r>
              <a:rPr lang="en-US" sz="2800" dirty="0"/>
              <a:t> AI using Minimax is unbeatable.</a:t>
            </a:r>
          </a:p>
          <a:p>
            <a:r>
              <a:rPr lang="en-US" sz="2800" dirty="0"/>
              <a:t> Future improvements:</a:t>
            </a:r>
          </a:p>
          <a:p>
            <a:r>
              <a:rPr lang="en-US" sz="2800" dirty="0"/>
              <a:t> GUI version with Play game.</a:t>
            </a:r>
          </a:p>
          <a:p>
            <a:r>
              <a:rPr lang="en-US" sz="2800" dirty="0"/>
              <a:t> Adaptive AI (Reinforcement Learning).</a:t>
            </a:r>
          </a:p>
          <a:p>
            <a:r>
              <a:rPr lang="en-US" sz="2800" dirty="0"/>
              <a:t> Larger board sizes (4x4, 5x5, etc.).</a:t>
            </a:r>
          </a:p>
          <a:p>
            <a:endParaRPr lang="en-US" sz="2400" b="1" dirty="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D10B-45E2-FD71-844E-0D49B5F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16" y="1234567"/>
            <a:ext cx="5329084" cy="56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545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Aboreto</vt:lpstr>
      <vt:lpstr>Aptos</vt:lpstr>
      <vt:lpstr>Arial</vt:lpstr>
      <vt:lpstr>Calibri</vt:lpstr>
      <vt:lpstr>Calibri Light</vt:lpstr>
      <vt:lpstr>Times New Roman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ayushi saran singh</dc:creator>
  <cp:lastModifiedBy>Arun Kumar</cp:lastModifiedBy>
  <cp:revision>3</cp:revision>
  <dcterms:created xsi:type="dcterms:W3CDTF">2025-04-03T18:13:08Z</dcterms:created>
  <dcterms:modified xsi:type="dcterms:W3CDTF">2025-04-04T04:56:17Z</dcterms:modified>
</cp:coreProperties>
</file>